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0"/>
  </p:notesMasterIdLst>
  <p:sldIdLst>
    <p:sldId id="256" r:id="rId2"/>
    <p:sldId id="327" r:id="rId3"/>
    <p:sldId id="356" r:id="rId4"/>
    <p:sldId id="384" r:id="rId5"/>
    <p:sldId id="358" r:id="rId6"/>
    <p:sldId id="359" r:id="rId7"/>
    <p:sldId id="375" r:id="rId8"/>
    <p:sldId id="328" r:id="rId9"/>
    <p:sldId id="362" r:id="rId10"/>
    <p:sldId id="365" r:id="rId11"/>
    <p:sldId id="366" r:id="rId12"/>
    <p:sldId id="369" r:id="rId13"/>
    <p:sldId id="371" r:id="rId14"/>
    <p:sldId id="372" r:id="rId15"/>
    <p:sldId id="354" r:id="rId16"/>
    <p:sldId id="385" r:id="rId17"/>
    <p:sldId id="376" r:id="rId18"/>
    <p:sldId id="32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185274E5-FDCA-4970-8FAD-F61EE4C2BCDE}">
          <p14:sldIdLst>
            <p14:sldId id="256"/>
            <p14:sldId id="327"/>
            <p14:sldId id="356"/>
            <p14:sldId id="384"/>
            <p14:sldId id="358"/>
            <p14:sldId id="359"/>
            <p14:sldId id="375"/>
            <p14:sldId id="328"/>
            <p14:sldId id="362"/>
            <p14:sldId id="365"/>
            <p14:sldId id="366"/>
            <p14:sldId id="369"/>
            <p14:sldId id="371"/>
            <p14:sldId id="372"/>
            <p14:sldId id="354"/>
            <p14:sldId id="385"/>
            <p14:sldId id="376"/>
            <p14:sldId id="324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445" autoAdjust="0"/>
    <p:restoredTop sz="95940" autoAdjust="0"/>
  </p:normalViewPr>
  <p:slideViewPr>
    <p:cSldViewPr snapToGrid="0">
      <p:cViewPr>
        <p:scale>
          <a:sx n="60" d="100"/>
          <a:sy n="60" d="100"/>
        </p:scale>
        <p:origin x="-390" y="-10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BE0A6-44C7-4DE5-A3D1-92BDF71A4F5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A6B87-DCA8-4750-8D80-D34F1020C9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06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Слайд 28.</a:t>
            </a:r>
          </a:p>
          <a:p>
            <a:endParaRPr lang="ru-RU" b="1" dirty="0" smtClean="0"/>
          </a:p>
          <a:p>
            <a:r>
              <a:rPr lang="ru-RU" dirty="0" smtClean="0"/>
              <a:t>Обращаем Ваше внимание, что документами, подтверждающими проживание ребенка на закрепленной территории, являются:</a:t>
            </a:r>
          </a:p>
          <a:p>
            <a:r>
              <a:rPr lang="ru-RU" dirty="0" smtClean="0"/>
              <a:t>- свидетельство о регистрации ребенка по месту жительства (форма № 8);</a:t>
            </a:r>
          </a:p>
          <a:p>
            <a:r>
              <a:rPr lang="ru-RU" dirty="0" smtClean="0"/>
              <a:t>- свидетельство о регистрации ребенка по месту пребывания (форма № 3);</a:t>
            </a:r>
          </a:p>
          <a:p>
            <a:r>
              <a:rPr lang="ru-RU" dirty="0" smtClean="0"/>
              <a:t>- паспорт одного из родителей (законных представителей) с отметкой о регистрации по месту жительства;</a:t>
            </a:r>
          </a:p>
          <a:p>
            <a:r>
              <a:rPr lang="ru-RU" dirty="0" smtClean="0"/>
              <a:t>- справка о регистрации по форме № 9 (равнозначно выписка из домовой книги) с данными о регистрации ребенка и (или) его родителя (законного представителя) и (или) данными о правоустанавливающих документах на жилое помещение, выданных на имя ребенка и (или) его родителя (законного представителя);</a:t>
            </a:r>
          </a:p>
          <a:p>
            <a:r>
              <a:rPr lang="ru-RU" dirty="0" smtClean="0"/>
              <a:t>- документы, подтверждающие право пользования жилым помещением ребенком и (или) его родителем (законным представителем) (свидетельство о государственной регистрации права собственности на жилое помещение, договор безвозмездного пользования жилого помещения и др.).</a:t>
            </a:r>
          </a:p>
          <a:p>
            <a:r>
              <a:rPr lang="ru-RU" dirty="0" smtClean="0"/>
              <a:t>Родители (законные представители) представляют один из перечисленных документов.</a:t>
            </a:r>
          </a:p>
          <a:p>
            <a:r>
              <a:rPr lang="ru-RU" dirty="0" smtClean="0"/>
              <a:t>При предъявлении документов должностное лицо образовательной организации регистрирует полученные документы в журнале приема документов. Родителю (законному представителю) выдается уведомление о регистрации документов в журнале приема документов.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98E7A-9C4D-4251-AAD1-A7036C6D97E7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122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854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349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06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40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479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029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929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405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486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797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176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448C43C-E1A7-4636-ADD6-1770FAE8B4D7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C7858D0-80AC-4D17-A975-DD33AB7B67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90816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suslugi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F2D314C5779115C446B9AAC8CBF22B4DFC362DEF582B40228DF0107732B31F035181EA2BCBBE50CKFnBO" TargetMode="External"/><Relationship Id="rId2" Type="http://schemas.openxmlformats.org/officeDocument/2006/relationships/hyperlink" Target="consultantplus://offline/ref=F8F51F0B40CE54AD73A85080D3EFD82E11EE048F7CA454AE634BA119061Br8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cntd.ru/document/565697396" TargetMode="External"/><Relationship Id="rId2" Type="http://schemas.openxmlformats.org/officeDocument/2006/relationships/hyperlink" Target="https://school3-megion.gosuslugi.ru/ofitsialno/dokumenty/dokumenty-all-52_87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suslugi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suslugi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8E2B0A-178B-4D17-B0B3-5326C1DD7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254" y="1528412"/>
            <a:ext cx="10795519" cy="1821457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entury Gothic" panose="020B0502020202020204" pitchFamily="34" charset="0"/>
              </a:rPr>
              <a:t/>
            </a:r>
            <a:br>
              <a:rPr lang="ru-RU" sz="2000" b="1" dirty="0">
                <a:latin typeface="Century Gothic" panose="020B0502020202020204" pitchFamily="34" charset="0"/>
              </a:rPr>
            </a:b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1815A2E-989A-478D-A3F1-7B074B55F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3213902"/>
            <a:ext cx="10993546" cy="161307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Century Gothic" panose="020B0502020202020204" pitchFamily="34" charset="0"/>
              </a:rPr>
              <a:t>Приём в 1 </a:t>
            </a:r>
            <a:r>
              <a:rPr lang="ru-RU" sz="3200" b="1" dirty="0" smtClean="0">
                <a:latin typeface="Century Gothic" panose="020B0502020202020204" pitchFamily="34" charset="0"/>
              </a:rPr>
              <a:t>класс</a:t>
            </a:r>
          </a:p>
          <a:p>
            <a:pPr algn="ctr"/>
            <a:r>
              <a:rPr lang="ru-RU" sz="3200" b="1" dirty="0" smtClean="0">
                <a:latin typeface="Century Gothic" panose="020B0502020202020204" pitchFamily="34" charset="0"/>
              </a:rPr>
              <a:t> </a:t>
            </a:r>
            <a:r>
              <a:rPr lang="ru-RU" sz="3200" b="1" dirty="0" smtClean="0">
                <a:latin typeface="Century Gothic" panose="020B0502020202020204" pitchFamily="34" charset="0"/>
              </a:rPr>
              <a:t>2025-2026 </a:t>
            </a:r>
            <a:r>
              <a:rPr lang="ru-RU" sz="3200" b="1" dirty="0">
                <a:latin typeface="Century Gothic" panose="020B0502020202020204" pitchFamily="34" charset="0"/>
              </a:rPr>
              <a:t>учебный год</a:t>
            </a:r>
            <a:endParaRPr lang="ru-RU" sz="3200" b="1" dirty="0">
              <a:solidFill>
                <a:schemeClr val="bg1"/>
              </a:solidFill>
              <a:latin typeface="Century Gothic" panose="020B0502020202020204" pitchFamily="34" charset="0"/>
              <a:cs typeface="Adobe Devanagari" panose="020405030502010202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2619" y="566654"/>
            <a:ext cx="3039979" cy="18829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686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/>
              <a:t>Особенности подачи электронного заявления через Портал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162" y="1863970"/>
            <a:ext cx="11109645" cy="39948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На </a:t>
            </a:r>
            <a:r>
              <a:rPr lang="ru-RU" dirty="0"/>
              <a:t>портале «Государственные и муниципальные услуги (функции</a:t>
            </a:r>
            <a:r>
              <a:rPr lang="ru-RU" dirty="0" smtClean="0"/>
              <a:t>) </a:t>
            </a:r>
            <a:r>
              <a:rPr lang="en-US" dirty="0"/>
              <a:t> 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www.gosuslugi.ru/</a:t>
            </a:r>
            <a:r>
              <a:rPr lang="ru-RU" dirty="0"/>
              <a:t> </a:t>
            </a:r>
            <a:r>
              <a:rPr lang="ru-RU" dirty="0" smtClean="0"/>
              <a:t>родитель </a:t>
            </a:r>
            <a:r>
              <a:rPr lang="ru-RU" dirty="0"/>
              <a:t>(законный представитель) имеет возможность:</a:t>
            </a:r>
          </a:p>
          <a:p>
            <a:r>
              <a:rPr lang="ru-RU" dirty="0"/>
              <a:t>- получить информацию об услуге, в том числе о порядке ее предоставления,</a:t>
            </a:r>
          </a:p>
          <a:p>
            <a:r>
              <a:rPr lang="ru-RU" dirty="0"/>
              <a:t>- ознакомиться с формой заявления и документами, необходимыми для получения услуги,</a:t>
            </a:r>
          </a:p>
          <a:p>
            <a:r>
              <a:rPr lang="ru-RU" dirty="0"/>
              <a:t>- осуществить авторизацию на Портале для получения услуги,</a:t>
            </a:r>
          </a:p>
          <a:p>
            <a:r>
              <a:rPr lang="ru-RU" dirty="0"/>
              <a:t>- подать электронное заявление, необходимое для предоставления услуги,</a:t>
            </a:r>
          </a:p>
          <a:p>
            <a:r>
              <a:rPr lang="ru-RU" dirty="0"/>
              <a:t>- получить сведения о ходе и результате предоставления услуги.</a:t>
            </a:r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FF0000"/>
                </a:solidFill>
              </a:rPr>
              <a:t>Для </a:t>
            </a:r>
            <a:r>
              <a:rPr lang="ru-RU" b="1" dirty="0">
                <a:solidFill>
                  <a:srgbClr val="FF0000"/>
                </a:solidFill>
              </a:rPr>
              <a:t>направления электронного заявления родителям (законным представителям) необходимо зарегистрироваться и авторизоваться на Портале. После авторизации родитель (законный представитель) имеет возможность войти в «Личный кабинет».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4251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485" y="702156"/>
            <a:ext cx="11250323" cy="1013800"/>
          </a:xfrm>
        </p:spPr>
        <p:txBody>
          <a:bodyPr/>
          <a:lstStyle/>
          <a:p>
            <a:pPr algn="r"/>
            <a:r>
              <a:rPr lang="ru-RU" b="1" dirty="0"/>
              <a:t>Особенности подачи электронного заявления через Портал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163" y="1872762"/>
            <a:ext cx="11101752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Для подачи электронного заявления родитель (законный представитель):</a:t>
            </a:r>
          </a:p>
          <a:p>
            <a:r>
              <a:rPr lang="ru-RU" sz="1600" dirty="0" smtClean="0"/>
              <a:t>подтверждает </a:t>
            </a:r>
            <a:r>
              <a:rPr lang="ru-RU" sz="1600" dirty="0"/>
              <a:t>согласие на обработку персональных данных;</a:t>
            </a:r>
          </a:p>
          <a:p>
            <a:r>
              <a:rPr lang="ru-RU" sz="1600" dirty="0"/>
              <a:t>- подтверждает факт ознакомления и согласия с условиями и порядком предоставления услуги в электронной форме;</a:t>
            </a:r>
          </a:p>
          <a:p>
            <a:r>
              <a:rPr lang="ru-RU" sz="1600" dirty="0"/>
              <a:t>- переходит по ссылке на экранную форму заявления;</a:t>
            </a:r>
          </a:p>
          <a:p>
            <a:r>
              <a:rPr lang="ru-RU" sz="1600" dirty="0"/>
              <a:t>- заполняет форму электронного заявления;</a:t>
            </a:r>
          </a:p>
          <a:p>
            <a:r>
              <a:rPr lang="ru-RU" sz="1600" dirty="0"/>
              <a:t>- при желании прикрепляет электронные образы документов (документ о регистрации ребенка по месту жительства, документ о регистрации ребенка по месту пребывания, справку </a:t>
            </a:r>
          </a:p>
          <a:p>
            <a:r>
              <a:rPr lang="ru-RU" sz="1600" dirty="0"/>
              <a:t>о приеме документов для оформления регистрации по месту жительства, справку с места работы родителя(ей) (законного(</a:t>
            </a:r>
            <a:r>
              <a:rPr lang="ru-RU" sz="1600" dirty="0" err="1"/>
              <a:t>ых</a:t>
            </a:r>
            <a:r>
              <a:rPr lang="ru-RU" sz="1600" dirty="0"/>
              <a:t>) представителя(ей) ребенка (при наличии права внеочередного или первоочередного приема на обучение или другие документы, подтверждающие внеочередное, первоочередное или преимущественное право);</a:t>
            </a:r>
          </a:p>
          <a:p>
            <a:r>
              <a:rPr lang="ru-RU" sz="1600" dirty="0"/>
              <a:t>- подтверждает достоверность сообщенных сведений;</a:t>
            </a:r>
          </a:p>
          <a:p>
            <a:r>
              <a:rPr lang="ru-RU" sz="1600" dirty="0"/>
              <a:t>- отправляет заполненное электронное заявление и направляет заполненное заявление </a:t>
            </a:r>
            <a:br>
              <a:rPr lang="ru-RU" sz="1600" dirty="0"/>
            </a:br>
            <a:r>
              <a:rPr lang="ru-RU" sz="1600" dirty="0"/>
              <a:t>в единую автоматизированную систему;</a:t>
            </a:r>
          </a:p>
          <a:p>
            <a:r>
              <a:rPr lang="ru-RU" sz="1600" dirty="0"/>
              <a:t>- получает в «Личном кабинете» и по электронной почте уведомление, подтверждающее, что заявление принято на обработку.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75689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/>
              <a:t>Предоставление документов в образовательную организацию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511582"/>
            <a:ext cx="11029615" cy="3678303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Родители </a:t>
            </a:r>
            <a:r>
              <a:rPr lang="ru-RU" sz="2000" dirty="0"/>
              <a:t>(законные представители), подавшие электронное заявление через Портал, могут получить уведомление о приглашении в </a:t>
            </a:r>
            <a:r>
              <a:rPr lang="ru-RU" sz="2000" dirty="0" smtClean="0"/>
              <a:t>общеобразовательную </a:t>
            </a:r>
            <a:r>
              <a:rPr lang="ru-RU" sz="2000" dirty="0"/>
              <a:t>организацию и (или) </a:t>
            </a:r>
            <a:br>
              <a:rPr lang="ru-RU" sz="2000" dirty="0"/>
            </a:br>
            <a:r>
              <a:rPr lang="ru-RU" sz="2000" dirty="0"/>
              <a:t>о зачислении в первый класс </a:t>
            </a:r>
            <a:r>
              <a:rPr lang="ru-RU" sz="2000" dirty="0" smtClean="0"/>
              <a:t>общеобразовательной </a:t>
            </a:r>
            <a:r>
              <a:rPr lang="ru-RU" sz="2000" dirty="0"/>
              <a:t>организации либо об отказе в зачислении </a:t>
            </a:r>
            <a:br>
              <a:rPr lang="ru-RU" sz="2000" dirty="0"/>
            </a:br>
            <a:r>
              <a:rPr lang="ru-RU" sz="2000" dirty="0"/>
              <a:t>в «Личном кабинете» на Портале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В случае неявки родителя (законного представителя) в </a:t>
            </a:r>
            <a:r>
              <a:rPr lang="ru-RU" sz="2000" dirty="0" smtClean="0"/>
              <a:t>общеобразовательную </a:t>
            </a:r>
            <a:r>
              <a:rPr lang="ru-RU" sz="2000" dirty="0"/>
              <a:t>организацию </a:t>
            </a:r>
            <a:br>
              <a:rPr lang="ru-RU" sz="2000" dirty="0"/>
            </a:br>
            <a:r>
              <a:rPr lang="ru-RU" sz="2000" dirty="0"/>
              <a:t>для подачи документов в </a:t>
            </a:r>
            <a:r>
              <a:rPr lang="ru-RU" sz="2000" dirty="0" smtClean="0"/>
              <a:t>установленные сроки</a:t>
            </a:r>
            <a:r>
              <a:rPr lang="ru-RU" sz="2000" dirty="0"/>
              <a:t>, указанные в </a:t>
            </a:r>
            <a:r>
              <a:rPr lang="ru-RU" sz="2000" dirty="0" smtClean="0"/>
              <a:t>приглашении,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родитель получает уведомление об отказе в зачислении в </a:t>
            </a:r>
            <a:r>
              <a:rPr lang="ru-RU" sz="2000" dirty="0" smtClean="0"/>
              <a:t>общеобразовательную </a:t>
            </a:r>
            <a:r>
              <a:rPr lang="ru-RU" sz="2000" dirty="0"/>
              <a:t>организацию </a:t>
            </a:r>
            <a:br>
              <a:rPr lang="ru-RU" sz="2000" dirty="0"/>
            </a:br>
            <a:r>
              <a:rPr lang="ru-RU" sz="2000" dirty="0"/>
              <a:t>на основании </a:t>
            </a:r>
            <a:r>
              <a:rPr lang="ru-RU" sz="2000" dirty="0" smtClean="0"/>
              <a:t>непредставления </a:t>
            </a:r>
            <a:r>
              <a:rPr lang="ru-RU" sz="2000" dirty="0"/>
              <a:t>документов, ребенок выбывает из списка данной </a:t>
            </a:r>
            <a:r>
              <a:rPr lang="ru-RU" sz="2000" dirty="0" smtClean="0"/>
              <a:t>общеобразовательной </a:t>
            </a:r>
            <a:r>
              <a:rPr lang="ru-RU" sz="2000" dirty="0"/>
              <a:t>организации.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</a:rPr>
              <a:t>Если </a:t>
            </a:r>
            <a:r>
              <a:rPr lang="ru-RU" sz="2000" dirty="0">
                <a:solidFill>
                  <a:srgbClr val="FF0000"/>
                </a:solidFill>
              </a:rPr>
              <a:t>родители (законные представители) не получили приглашение в </a:t>
            </a:r>
            <a:r>
              <a:rPr lang="ru-RU" sz="2000" dirty="0" smtClean="0">
                <a:solidFill>
                  <a:srgbClr val="FF0000"/>
                </a:solidFill>
              </a:rPr>
              <a:t>общеобразовательную </a:t>
            </a:r>
            <a:r>
              <a:rPr lang="ru-RU" sz="2000" b="1" dirty="0">
                <a:solidFill>
                  <a:srgbClr val="FF0000"/>
                </a:solidFill>
              </a:rPr>
              <a:t>организацию до </a:t>
            </a:r>
            <a:r>
              <a:rPr lang="ru-RU" sz="2000" b="1" dirty="0" smtClean="0">
                <a:solidFill>
                  <a:srgbClr val="FF0000"/>
                </a:solidFill>
              </a:rPr>
              <a:t>3-х рабочих дней, </a:t>
            </a:r>
            <a:r>
              <a:rPr lang="ru-RU" sz="2000" dirty="0">
                <a:solidFill>
                  <a:srgbClr val="FF0000"/>
                </a:solidFill>
              </a:rPr>
              <a:t>они вправе обратиться в </a:t>
            </a:r>
            <a:r>
              <a:rPr lang="ru-RU" sz="2000" dirty="0" smtClean="0">
                <a:solidFill>
                  <a:srgbClr val="FF0000"/>
                </a:solidFill>
              </a:rPr>
              <a:t>общеобразовательную </a:t>
            </a:r>
            <a:r>
              <a:rPr lang="ru-RU" sz="2000" dirty="0">
                <a:solidFill>
                  <a:srgbClr val="FF0000"/>
                </a:solidFill>
              </a:rPr>
              <a:t>организацию (по указанному на официальном сайте </a:t>
            </a:r>
            <a:r>
              <a:rPr lang="ru-RU" sz="2000" dirty="0" smtClean="0">
                <a:solidFill>
                  <a:srgbClr val="FF0000"/>
                </a:solidFill>
              </a:rPr>
              <a:t>общеобразовательной </a:t>
            </a:r>
            <a:r>
              <a:rPr lang="ru-RU" sz="2000" dirty="0">
                <a:solidFill>
                  <a:srgbClr val="FF0000"/>
                </a:solidFill>
              </a:rPr>
              <a:t>организации номеру телефона) для получения информации о сроках рассмотрения заявления.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28150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/>
              <a:t>Предоставление документов в </a:t>
            </a:r>
            <a:r>
              <a:rPr lang="ru-RU" b="1" dirty="0" smtClean="0"/>
              <a:t>общеобразовательную </a:t>
            </a:r>
            <a:r>
              <a:rPr lang="ru-RU" b="1" dirty="0"/>
              <a:t>организацию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484" y="1857026"/>
            <a:ext cx="11729544" cy="4423457"/>
          </a:xfrm>
        </p:spPr>
        <p:txBody>
          <a:bodyPr anchor="t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latin typeface="+mj-lt"/>
                <a:cs typeface="Times New Roman" panose="02020603050405020304" pitchFamily="18" charset="0"/>
              </a:rPr>
              <a:t>Для приема в первый класс </a:t>
            </a:r>
            <a:r>
              <a:rPr lang="ru-RU" sz="1600" b="1" dirty="0" smtClean="0">
                <a:latin typeface="+mj-lt"/>
                <a:cs typeface="Times New Roman" panose="02020603050405020304" pitchFamily="18" charset="0"/>
              </a:rPr>
              <a:t>общеобразовательной </a:t>
            </a:r>
            <a:r>
              <a:rPr lang="ru-RU" sz="1600" b="1" dirty="0">
                <a:latin typeface="+mj-lt"/>
                <a:cs typeface="Times New Roman" panose="02020603050405020304" pitchFamily="18" charset="0"/>
              </a:rPr>
              <a:t>организации родители (законные представители) предъявляют </a:t>
            </a:r>
            <a:r>
              <a:rPr lang="ru-RU" sz="1600" b="1" dirty="0" smtClean="0">
                <a:latin typeface="+mj-lt"/>
                <a:cs typeface="Times New Roman" panose="02020603050405020304" pitchFamily="18" charset="0"/>
              </a:rPr>
              <a:t>следующие </a:t>
            </a:r>
            <a:r>
              <a:rPr lang="ru-RU" sz="1600" b="1" dirty="0">
                <a:latin typeface="+mj-lt"/>
                <a:cs typeface="Times New Roman" panose="02020603050405020304" pitchFamily="18" charset="0"/>
              </a:rPr>
              <a:t>документы</a:t>
            </a:r>
            <a:r>
              <a:rPr lang="ru-RU" sz="1600" b="1" dirty="0" smtClean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+mj-lt"/>
                <a:cs typeface="Times New Roman" panose="02020603050405020304" pitchFamily="18" charset="0"/>
              </a:rPr>
              <a:t>копию </a:t>
            </a:r>
            <a:r>
              <a:rPr lang="ru-RU" sz="1400" dirty="0">
                <a:latin typeface="+mj-lt"/>
                <a:cs typeface="Times New Roman" panose="02020603050405020304" pitchFamily="18" charset="0"/>
              </a:rPr>
              <a:t>документа, удостоверяющего личность родителя (законного представителя) </a:t>
            </a:r>
            <a:r>
              <a:rPr lang="ru-RU" sz="1400" dirty="0" smtClean="0">
                <a:latin typeface="+mj-lt"/>
                <a:cs typeface="Times New Roman" panose="02020603050405020304" pitchFamily="18" charset="0"/>
              </a:rPr>
              <a:t>ребенка;</a:t>
            </a:r>
            <a:endParaRPr lang="ru-RU" sz="14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+mj-lt"/>
                <a:cs typeface="Times New Roman" panose="02020603050405020304" pitchFamily="18" charset="0"/>
              </a:rPr>
              <a:t>копию свидетельства о рождении ребенка или документа, подтверждающего родство заявителя;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+mj-lt"/>
                <a:cs typeface="Times New Roman" panose="02020603050405020304" pitchFamily="18" charset="0"/>
              </a:rPr>
              <a:t>копию свидетельства о рождении полнородных и </a:t>
            </a:r>
            <a:r>
              <a:rPr lang="ru-RU" sz="1400" dirty="0" err="1">
                <a:latin typeface="+mj-lt"/>
                <a:cs typeface="Times New Roman" panose="02020603050405020304" pitchFamily="18" charset="0"/>
              </a:rPr>
              <a:t>неполнородных</a:t>
            </a:r>
            <a:r>
              <a:rPr lang="ru-RU" sz="1400" dirty="0">
                <a:latin typeface="+mj-lt"/>
                <a:cs typeface="Times New Roman" panose="02020603050405020304" pitchFamily="18" charset="0"/>
              </a:rPr>
              <a:t> брата и (или) сестры (в случае использования права преимущественного приема на обучение по образовательным программам начального общего образования ребенка в государственную или муниципальную образовательную организацию, в которой обучаются его полнородные и </a:t>
            </a:r>
            <a:r>
              <a:rPr lang="ru-RU" sz="1400" dirty="0" err="1">
                <a:latin typeface="+mj-lt"/>
                <a:cs typeface="Times New Roman" panose="02020603050405020304" pitchFamily="18" charset="0"/>
              </a:rPr>
              <a:t>неполнородные</a:t>
            </a:r>
            <a:r>
              <a:rPr lang="ru-RU" sz="1400" dirty="0">
                <a:latin typeface="+mj-lt"/>
                <a:cs typeface="Times New Roman" panose="02020603050405020304" pitchFamily="18" charset="0"/>
              </a:rPr>
              <a:t> брат и (или) сестра);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+mj-lt"/>
                <a:cs typeface="Times New Roman" panose="02020603050405020304" pitchFamily="18" charset="0"/>
              </a:rPr>
              <a:t>копию документа, подтверждающего установление опеки или попечительства (при необходимости);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+mj-lt"/>
                <a:cs typeface="Times New Roman" panose="02020603050405020304" pitchFamily="18" charset="0"/>
              </a:rPr>
              <a:t>копию документа о регистрации ребенка или поступающего по месту жительства или по месту пребывания на закрепленной территории или справку о приеме документов для оформления регистрации по месту жительства (в случае приема на обучение ребенка или поступающего, проживающего на закрепленной территории);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+mj-lt"/>
                <a:cs typeface="Times New Roman" panose="02020603050405020304" pitchFamily="18" charset="0"/>
              </a:rPr>
              <a:t>копию </a:t>
            </a:r>
            <a:r>
              <a:rPr lang="ru-RU" sz="1400" dirty="0">
                <a:latin typeface="+mj-lt"/>
                <a:cs typeface="Times New Roman" panose="02020603050405020304" pitchFamily="18" charset="0"/>
              </a:rPr>
              <a:t>заключения психолого-медико-педагогической комиссии (при </a:t>
            </a:r>
            <a:r>
              <a:rPr lang="ru-RU" sz="1400" dirty="0" smtClean="0">
                <a:latin typeface="+mj-lt"/>
                <a:cs typeface="Times New Roman" panose="02020603050405020304" pitchFamily="18" charset="0"/>
              </a:rPr>
              <a:t>наличии).</a:t>
            </a:r>
            <a:endParaRPr lang="ru-RU" sz="1400" dirty="0">
              <a:latin typeface="+mj-lt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Требование </a:t>
            </a:r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предоставления других документов для приема детей в первый класс не допускается.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Документы представляются лично родителем (законным представителем) ребенка при предъявлении оригинала </a:t>
            </a:r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  <a:hlinkClick r:id="rId2"/>
              </a:rPr>
              <a:t>документа</a:t>
            </a:r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, удостоверяющего личность родителя (законного представителя), либо оригинала документа, удостоверяющего личность иностранного гражданина и лица без гражданства в РФ, непосредственно в общеобразовательную организацию в сроки, указанные в приглашении общеобразовательной организации.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Иностранные граждане и лица без гражданства все документы представляют на русском языке или вместе с заверенным в установленном </a:t>
            </a:r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  <a:hlinkClick r:id="rId3"/>
              </a:rPr>
              <a:t>порядке</a:t>
            </a:r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переводом на русский язык.</a:t>
            </a:r>
          </a:p>
          <a:p>
            <a:pPr algn="ctr"/>
            <a:endParaRPr lang="ru-RU" sz="1000" b="1" dirty="0">
              <a:solidFill>
                <a:srgbClr val="FF0000"/>
              </a:solidFill>
            </a:endParaRPr>
          </a:p>
          <a:p>
            <a:endParaRPr lang="ru-RU" sz="600" dirty="0"/>
          </a:p>
        </p:txBody>
      </p:sp>
    </p:spTree>
    <p:extLst>
      <p:ext uri="{BB962C8B-B14F-4D97-AF65-F5344CB8AC3E}">
        <p14:creationId xmlns:p14="http://schemas.microsoft.com/office/powerpoint/2010/main" xmlns="" val="35738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Основания для отказа в приёме документов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7516" y="1655422"/>
            <a:ext cx="11341215" cy="46863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9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b="1" dirty="0"/>
              <a:t>	</a:t>
            </a:r>
            <a:r>
              <a:rPr lang="ru-RU" sz="1900" b="1" dirty="0" smtClean="0"/>
              <a:t>	</a:t>
            </a:r>
            <a:r>
              <a:rPr lang="ru-RU" sz="1900" b="1" dirty="0" smtClean="0">
                <a:solidFill>
                  <a:srgbClr val="FF0000"/>
                </a:solidFill>
              </a:rPr>
              <a:t>Обращаем </a:t>
            </a:r>
            <a:r>
              <a:rPr lang="ru-RU" sz="1900" b="1" dirty="0">
                <a:solidFill>
                  <a:srgbClr val="FF0000"/>
                </a:solidFill>
              </a:rPr>
              <a:t>Ваше внимание</a:t>
            </a:r>
            <a:r>
              <a:rPr lang="ru-RU" sz="1900" dirty="0">
                <a:solidFill>
                  <a:srgbClr val="FF0000"/>
                </a:solidFill>
              </a:rPr>
              <a:t>,</a:t>
            </a:r>
            <a:r>
              <a:rPr lang="ru-RU" sz="1900" dirty="0"/>
              <a:t> что основаниями для отказа в приеме документов </a:t>
            </a:r>
            <a:r>
              <a:rPr lang="ru-RU" sz="1900" dirty="0" smtClean="0"/>
              <a:t>для </a:t>
            </a:r>
            <a:r>
              <a:rPr lang="ru-RU" sz="1900" dirty="0"/>
              <a:t>зачисления в образовательную организацию являются: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900" dirty="0" smtClean="0"/>
              <a:t>обращение </a:t>
            </a:r>
            <a:r>
              <a:rPr lang="ru-RU" sz="1900" dirty="0"/>
              <a:t>лица, не относящегося к категории заявителей;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900" dirty="0" smtClean="0"/>
              <a:t>подача </a:t>
            </a:r>
            <a:r>
              <a:rPr lang="ru-RU" sz="1900" dirty="0"/>
              <a:t>заявления в период, отличающийся от периода предоставления услуги;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900" dirty="0" smtClean="0"/>
              <a:t>непредставление </a:t>
            </a:r>
            <a:r>
              <a:rPr lang="ru-RU" sz="1900" dirty="0"/>
              <a:t>в образовательную организацию документов, необходимых </a:t>
            </a:r>
            <a:r>
              <a:rPr lang="ru-RU" sz="1900" dirty="0" smtClean="0"/>
              <a:t>для </a:t>
            </a:r>
            <a:r>
              <a:rPr lang="ru-RU" sz="1900" dirty="0"/>
              <a:t>получения услуги;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900" dirty="0" smtClean="0"/>
              <a:t>отсутствие </a:t>
            </a:r>
            <a:r>
              <a:rPr lang="ru-RU" sz="1900" dirty="0"/>
              <a:t>свободных мест в образовательной организации;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900" dirty="0" smtClean="0"/>
              <a:t>наличие </a:t>
            </a:r>
            <a:r>
              <a:rPr lang="ru-RU" sz="1900" dirty="0"/>
              <a:t>в электронной системе заявления, содержащего идентичные данные ребенка (идентичные фамилию, имя, отчество (при наличии), дату рождения и реквизиты свидетельства о рождении ребенка);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900" dirty="0" smtClean="0"/>
              <a:t>возрастные </a:t>
            </a:r>
            <a:r>
              <a:rPr lang="ru-RU" sz="1900" dirty="0"/>
              <a:t>ограничения (при зачислении в первые классы): получение начального общего образования в образовательных организациях начинается по достижении детьми возраста шести лет и шести месяцев при отсутствии противопоказаний по состоянию здоровья, </a:t>
            </a:r>
            <a:br>
              <a:rPr lang="ru-RU" sz="1900" dirty="0"/>
            </a:br>
            <a:r>
              <a:rPr lang="ru-RU" sz="1900" dirty="0"/>
              <a:t>но не позже достижения ими возраста восьми лет.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900" dirty="0" smtClean="0"/>
              <a:t>отсутствие </a:t>
            </a:r>
            <a:r>
              <a:rPr lang="ru-RU" sz="1900" dirty="0"/>
              <a:t>свободных мест в образовательной организации. При получении родителями (законными представителями) уведомлений об отказе </a:t>
            </a:r>
            <a:br>
              <a:rPr lang="ru-RU" sz="1900" dirty="0"/>
            </a:br>
            <a:r>
              <a:rPr lang="ru-RU" sz="1900" dirty="0"/>
              <a:t>в зачислении во все выбранные образовательные организации родитель (законный представитель) может обратиться в департамент образования администрации города </a:t>
            </a:r>
            <a:r>
              <a:rPr lang="ru-RU" sz="1900" dirty="0" err="1"/>
              <a:t>Мегиона</a:t>
            </a:r>
            <a:r>
              <a:rPr lang="ru-RU" sz="1900" dirty="0"/>
              <a:t>, на территории которого проживает ребенок, для получения информации о наличии свободных мест в образовательных </a:t>
            </a:r>
            <a:r>
              <a:rPr lang="ru-RU" sz="1900" dirty="0" smtClean="0"/>
              <a:t>организациях.</a:t>
            </a:r>
            <a:endParaRPr lang="ru-RU" sz="1900" dirty="0"/>
          </a:p>
          <a:p>
            <a:pPr marL="0" indent="0" algn="ctr" fontAlgn="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b="1" i="1" dirty="0">
                <a:solidFill>
                  <a:srgbClr val="FF0000"/>
                </a:solidFill>
              </a:rPr>
              <a:t>ВАЖНО!</a:t>
            </a:r>
            <a:endParaRPr lang="ru-RU" sz="1900" dirty="0">
              <a:solidFill>
                <a:srgbClr val="FF0000"/>
              </a:solidFill>
            </a:endParaRPr>
          </a:p>
          <a:p>
            <a:pPr marL="0" indent="0" fontAlgn="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smtClean="0"/>
              <a:t>	Родителям </a:t>
            </a:r>
            <a:r>
              <a:rPr lang="ru-RU" sz="1900" dirty="0"/>
              <a:t>(законным представителям) детей, </a:t>
            </a:r>
            <a:r>
              <a:rPr lang="ru-RU" sz="1900" b="1" dirty="0">
                <a:solidFill>
                  <a:srgbClr val="FF0000"/>
                </a:solidFill>
              </a:rPr>
              <a:t>не достигших</a:t>
            </a:r>
            <a:r>
              <a:rPr lang="ru-RU" sz="1900" dirty="0"/>
              <a:t> к 1 сентября текущего года </a:t>
            </a:r>
            <a:r>
              <a:rPr lang="ru-RU" sz="1900" b="1" dirty="0">
                <a:solidFill>
                  <a:srgbClr val="FF0000"/>
                </a:solidFill>
              </a:rPr>
              <a:t>6 лет 6 месяцев и в возрасте более 8 лет</a:t>
            </a:r>
            <a:r>
              <a:rPr lang="ru-RU" sz="1900" dirty="0">
                <a:solidFill>
                  <a:srgbClr val="FF0000"/>
                </a:solidFill>
              </a:rPr>
              <a:t>, </a:t>
            </a:r>
            <a:r>
              <a:rPr lang="ru-RU" sz="1900" dirty="0"/>
              <a:t>необходимо обратиться в Департамент образования </a:t>
            </a:r>
            <a:r>
              <a:rPr lang="ru-RU" sz="1900" dirty="0" smtClean="0"/>
              <a:t>администрации </a:t>
            </a:r>
            <a:r>
              <a:rPr lang="ru-RU" sz="1900" dirty="0"/>
              <a:t>города </a:t>
            </a:r>
            <a:r>
              <a:rPr lang="ru-RU" sz="1900" dirty="0" err="1" smtClean="0"/>
              <a:t>Мегиона</a:t>
            </a:r>
            <a:r>
              <a:rPr lang="ru-RU" sz="1900" dirty="0" smtClean="0"/>
              <a:t>, </a:t>
            </a:r>
            <a:r>
              <a:rPr lang="ru-RU" sz="1900" dirty="0"/>
              <a:t>улица Садовая, дом </a:t>
            </a:r>
            <a:r>
              <a:rPr lang="ru-RU" sz="1900" dirty="0" smtClean="0"/>
              <a:t>7,  ( </a:t>
            </a:r>
            <a:r>
              <a:rPr lang="ru-RU" sz="1900" dirty="0"/>
              <a:t>отдел по общему </a:t>
            </a:r>
            <a:r>
              <a:rPr lang="ru-RU" sz="1900" dirty="0" smtClean="0"/>
              <a:t>образованию) </a:t>
            </a:r>
            <a:r>
              <a:rPr lang="ru-RU" sz="1900" dirty="0"/>
              <a:t>для написания заявления на получение разрешения для обучения ребенка в 1 классе в возрасте менее 6,6 лет или более 8 лет.</a:t>
            </a:r>
          </a:p>
          <a:p>
            <a:pPr marL="0" indent="0" fontAlgn="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smtClean="0"/>
              <a:t>	При </a:t>
            </a:r>
            <a:r>
              <a:rPr lang="ru-RU" sz="1900" dirty="0"/>
              <a:t>себе иметь оригиналы и копии следующих документов:</a:t>
            </a:r>
          </a:p>
          <a:p>
            <a:pPr fontAlgn="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900" dirty="0"/>
              <a:t>Документ, подтверждающий отсутствие медицинских противопоказаний для обучения в школе в более раннем/позднем возрасте (справка, заключение, или иной медицинский документ в котором указано, что </a:t>
            </a:r>
            <a:r>
              <a:rPr lang="ru-RU" sz="1900" u="sng" dirty="0"/>
              <a:t>медицинских противопоказаний для обучения в школе нет</a:t>
            </a:r>
            <a:r>
              <a:rPr lang="ru-RU" sz="1900" dirty="0"/>
              <a:t>);</a:t>
            </a:r>
          </a:p>
          <a:p>
            <a:pPr fontAlgn="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900" dirty="0"/>
              <a:t>Документ, удостоверяющий личность родителя (законного представителя);</a:t>
            </a:r>
          </a:p>
          <a:p>
            <a:pPr fontAlgn="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900" dirty="0"/>
              <a:t>Свидетельство о рождении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819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4999" y="-76200"/>
            <a:ext cx="9832731" cy="1931378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/>
              <a:t>ГРАФИК ПРИЕМА ДОКУМЕНТОВ: </a:t>
            </a:r>
            <a:endParaRPr lang="ru-RU" sz="24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ctr"/>
            <a:r>
              <a:rPr lang="ru-RU" sz="2800" b="1" dirty="0" smtClean="0"/>
              <a:t>понедельник - пятница</a:t>
            </a:r>
            <a:r>
              <a:rPr lang="ru-RU" sz="2800" b="1" dirty="0"/>
              <a:t>: </a:t>
            </a:r>
            <a:r>
              <a:rPr lang="ru-RU" sz="2800" b="1" dirty="0">
                <a:solidFill>
                  <a:srgbClr val="C00000"/>
                </a:solidFill>
              </a:rPr>
              <a:t>с 09.00 до </a:t>
            </a:r>
            <a:r>
              <a:rPr lang="ru-RU" sz="2800" b="1" dirty="0" smtClean="0">
                <a:solidFill>
                  <a:srgbClr val="C00000"/>
                </a:solidFill>
              </a:rPr>
              <a:t>12.00, с </a:t>
            </a:r>
            <a:r>
              <a:rPr lang="ru-RU" sz="2800" b="1" dirty="0">
                <a:solidFill>
                  <a:srgbClr val="C00000"/>
                </a:solidFill>
              </a:rPr>
              <a:t>14.00 до 16.00</a:t>
            </a:r>
          </a:p>
          <a:p>
            <a:pPr algn="ctr"/>
            <a:r>
              <a:rPr lang="ru-RU" sz="2800" b="1" dirty="0"/>
              <a:t>суббота, воскресенье: </a:t>
            </a:r>
            <a:r>
              <a:rPr lang="ru-RU" sz="2800" b="1" dirty="0">
                <a:solidFill>
                  <a:srgbClr val="C00000"/>
                </a:solidFill>
              </a:rPr>
              <a:t>выходной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кабинет № </a:t>
            </a:r>
            <a:r>
              <a:rPr lang="ru-RU" sz="2800" b="1" dirty="0" smtClean="0">
                <a:solidFill>
                  <a:srgbClr val="C00000"/>
                </a:solidFill>
              </a:rPr>
              <a:t>213</a:t>
            </a:r>
            <a:endParaRPr lang="ru-RU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от родителей (законных представителей)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ведет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администратор, секретарь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части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Мальчева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Ирина Ильинична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9275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Комплектование классов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9213" y="1883717"/>
            <a:ext cx="11029615" cy="4116030"/>
          </a:xfrm>
        </p:spPr>
        <p:txBody>
          <a:bodyPr anchor="t">
            <a:normAutofit lnSpcReduction="1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/>
              <a:t>Комплектование </a:t>
            </a:r>
            <a:r>
              <a:rPr lang="ru-RU" sz="3200" dirty="0" smtClean="0"/>
              <a:t>1-х классов будет </a:t>
            </a:r>
            <a:r>
              <a:rPr lang="ru-RU" sz="3200" dirty="0"/>
              <a:t>производиться </a:t>
            </a:r>
            <a:endParaRPr lang="ru-RU" sz="32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 smtClean="0"/>
              <a:t>в </a:t>
            </a:r>
            <a:r>
              <a:rPr lang="ru-RU" sz="3200" dirty="0"/>
              <a:t>конце августа текущего года. </a:t>
            </a:r>
            <a:endParaRPr lang="ru-RU" sz="32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 smtClean="0"/>
              <a:t>Родительское </a:t>
            </a:r>
            <a:r>
              <a:rPr lang="ru-RU" sz="3200" dirty="0"/>
              <a:t>собрание для </a:t>
            </a:r>
            <a:r>
              <a:rPr lang="ru-RU" sz="3200" dirty="0" smtClean="0"/>
              <a:t>родителей (законных представителей) будущих </a:t>
            </a:r>
            <a:r>
              <a:rPr lang="ru-RU" sz="3200" dirty="0"/>
              <a:t>первоклассников состоится </a:t>
            </a:r>
            <a:endParaRPr lang="ru-RU" sz="32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28.08.2025 </a:t>
            </a:r>
            <a:r>
              <a:rPr lang="ru-RU" sz="3200" b="1" dirty="0" smtClean="0">
                <a:solidFill>
                  <a:srgbClr val="FF0000"/>
                </a:solidFill>
              </a:rPr>
              <a:t>года </a:t>
            </a:r>
            <a:r>
              <a:rPr lang="ru-RU" sz="3200" b="1" dirty="0">
                <a:solidFill>
                  <a:srgbClr val="FF0000"/>
                </a:solidFill>
              </a:rPr>
              <a:t>в </a:t>
            </a:r>
            <a:r>
              <a:rPr lang="ru-RU" sz="3200" b="1" dirty="0" smtClean="0">
                <a:solidFill>
                  <a:srgbClr val="FF0000"/>
                </a:solidFill>
              </a:rPr>
              <a:t>18.30 </a:t>
            </a:r>
            <a:r>
              <a:rPr lang="ru-RU" sz="3200" b="1" dirty="0">
                <a:solidFill>
                  <a:srgbClr val="FF0000"/>
                </a:solidFill>
              </a:rPr>
              <a:t>в актовом </a:t>
            </a:r>
            <a:r>
              <a:rPr lang="ru-RU" sz="3200" b="1" dirty="0" smtClean="0">
                <a:solidFill>
                  <a:srgbClr val="FF0000"/>
                </a:solidFill>
              </a:rPr>
              <a:t>зале </a:t>
            </a:r>
            <a:r>
              <a:rPr lang="ru-RU" sz="3200" b="1" dirty="0" smtClean="0">
                <a:solidFill>
                  <a:srgbClr val="FF0000"/>
                </a:solidFill>
              </a:rPr>
              <a:t>школы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dirty="0">
                <a:solidFill>
                  <a:srgbClr val="FF0000"/>
                </a:solidFill>
              </a:rPr>
              <a:t/>
            </a:r>
            <a:br>
              <a:rPr lang="ru-RU" sz="3200" b="1" dirty="0">
                <a:solidFill>
                  <a:srgbClr val="FF0000"/>
                </a:solidFill>
              </a:rPr>
            </a:br>
            <a:endParaRPr lang="ru-RU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285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8890" y="1119921"/>
            <a:ext cx="922557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-apple-system"/>
              </a:rPr>
              <a:t>Ответственный за прием в </a:t>
            </a:r>
            <a:r>
              <a:rPr lang="ru-RU" sz="2800" b="1" dirty="0" smtClean="0">
                <a:solidFill>
                  <a:srgbClr val="C00000"/>
                </a:solidFill>
                <a:latin typeface="-apple-system"/>
              </a:rPr>
              <a:t>1-й </a:t>
            </a:r>
            <a:r>
              <a:rPr lang="ru-RU" sz="2800" b="1" dirty="0">
                <a:solidFill>
                  <a:srgbClr val="C00000"/>
                </a:solidFill>
                <a:latin typeface="-apple-system"/>
              </a:rPr>
              <a:t>класс </a:t>
            </a:r>
            <a:endParaRPr lang="ru-RU" sz="2800" b="1" dirty="0" smtClean="0">
              <a:solidFill>
                <a:srgbClr val="C00000"/>
              </a:solidFill>
              <a:latin typeface="-apple-system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-apple-system"/>
              </a:rPr>
              <a:t>МАОУ «СОШ №3 им. И.И. </a:t>
            </a:r>
            <a:r>
              <a:rPr lang="ru-RU" sz="2800" b="1" dirty="0" err="1" smtClean="0">
                <a:solidFill>
                  <a:srgbClr val="C00000"/>
                </a:solidFill>
                <a:latin typeface="-apple-system"/>
              </a:rPr>
              <a:t>Рынкового</a:t>
            </a:r>
            <a:r>
              <a:rPr lang="ru-RU" sz="2800" b="1" dirty="0" smtClean="0">
                <a:solidFill>
                  <a:srgbClr val="C00000"/>
                </a:solidFill>
                <a:latin typeface="-apple-system"/>
              </a:rPr>
              <a:t>»:</a:t>
            </a:r>
            <a:endParaRPr lang="ru-RU" sz="2800" dirty="0">
              <a:solidFill>
                <a:srgbClr val="C00000"/>
              </a:solidFill>
              <a:latin typeface="-apple-system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 по УВР (начальная школа) —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Хатипова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Наталья Ивановна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rgbClr val="C00000"/>
              </a:solidFill>
              <a:latin typeface="-apple-system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-apple-system"/>
              </a:rPr>
              <a:t>Телефон:</a:t>
            </a:r>
            <a:r>
              <a:rPr lang="ru-RU" sz="2800" dirty="0" smtClean="0">
                <a:solidFill>
                  <a:srgbClr val="2D3436"/>
                </a:solidFill>
                <a:latin typeface="-apple-system"/>
              </a:rPr>
              <a:t> (834643) 3-32-17 (доб.124)</a:t>
            </a:r>
            <a:endParaRPr lang="ru-RU" sz="2800" b="0" i="0" dirty="0">
              <a:solidFill>
                <a:srgbClr val="2D3436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536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C5E3314-03D6-43F1-9E1E-85593559B1A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356" b="18503"/>
          <a:stretch/>
        </p:blipFill>
        <p:spPr>
          <a:xfrm>
            <a:off x="1640192" y="625151"/>
            <a:ext cx="8623481" cy="4432847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A1D2858D-6BE7-4DDE-BE61-EBE06A061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510" y="5160635"/>
            <a:ext cx="11029615" cy="1497507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ЖДЕМ ВАС и ваших детей в нашей школе!</a:t>
            </a:r>
            <a:b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867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4000" b="1" dirty="0"/>
              <a:t>1</a:t>
            </a:r>
            <a:r>
              <a:rPr lang="ru-RU" b="1" dirty="0" smtClean="0"/>
              <a:t> класс в </a:t>
            </a:r>
            <a:r>
              <a:rPr lang="ru-RU" sz="27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2025-2026 </a:t>
            </a:r>
            <a:r>
              <a:rPr lang="ru-RU" b="1" dirty="0" smtClean="0"/>
              <a:t>учебном году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9423" y="1836820"/>
            <a:ext cx="10943491" cy="4440887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ED7D31"/>
              </a:buClr>
              <a:buNone/>
            </a:pPr>
            <a:r>
              <a:rPr lang="ru-RU" sz="2400" b="1" cap="all" dirty="0">
                <a:solidFill>
                  <a:srgbClr val="44546A"/>
                </a:solidFill>
              </a:rPr>
              <a:t>В </a:t>
            </a:r>
            <a:r>
              <a:rPr lang="ru-RU" sz="24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2025-2026</a:t>
            </a:r>
            <a:r>
              <a:rPr lang="ru-RU" sz="2400" b="1" cap="all" dirty="0">
                <a:solidFill>
                  <a:srgbClr val="44546A"/>
                </a:solidFill>
              </a:rPr>
              <a:t> УЧЕБНОМ ГОДУ ПЛАНИРУЕТСЯ ОТКРЫТЬ </a:t>
            </a:r>
            <a:r>
              <a:rPr lang="ru-RU" sz="24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b="1" cap="all" dirty="0" smtClean="0">
                <a:solidFill>
                  <a:srgbClr val="44546A"/>
                </a:solidFill>
              </a:rPr>
              <a:t>  </a:t>
            </a:r>
            <a:r>
              <a:rPr lang="ru-RU" sz="2400" b="1" cap="all" dirty="0">
                <a:solidFill>
                  <a:srgbClr val="44546A"/>
                </a:solidFill>
              </a:rPr>
              <a:t>ПЕРВЫХ </a:t>
            </a:r>
            <a:r>
              <a:rPr lang="ru-RU" sz="2400" b="1" cap="all" dirty="0" err="1" smtClean="0">
                <a:solidFill>
                  <a:srgbClr val="44546A"/>
                </a:solidFill>
              </a:rPr>
              <a:t>КЛАССа</a:t>
            </a:r>
            <a:r>
              <a:rPr lang="ru-RU" sz="2400" b="1" cap="all" dirty="0" smtClean="0">
                <a:solidFill>
                  <a:srgbClr val="44546A"/>
                </a:solidFill>
              </a:rPr>
              <a:t> </a:t>
            </a:r>
            <a:r>
              <a:rPr lang="ru-RU" sz="2400" b="1" cap="all" dirty="0">
                <a:solidFill>
                  <a:srgbClr val="44546A"/>
                </a:solidFill>
              </a:rPr>
              <a:t>НАПОЛНЯЕМОСТЬЮ </a:t>
            </a:r>
            <a:r>
              <a:rPr lang="ru-RU" sz="24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ru-RU" sz="2400" b="1" cap="all" dirty="0" smtClean="0">
                <a:solidFill>
                  <a:srgbClr val="44546A"/>
                </a:solidFill>
              </a:rPr>
              <a:t> </a:t>
            </a:r>
            <a:r>
              <a:rPr lang="ru-RU" sz="2400" b="1" cap="all" dirty="0">
                <a:solidFill>
                  <a:srgbClr val="44546A"/>
                </a:solidFill>
              </a:rPr>
              <a:t>ЧЕЛОВЕК </a:t>
            </a:r>
          </a:p>
          <a:p>
            <a:pPr marL="0" lvl="0" indent="0" algn="ctr">
              <a:buClr>
                <a:srgbClr val="ED7D31"/>
              </a:buClr>
              <a:buNone/>
            </a:pPr>
            <a:r>
              <a:rPr lang="ru-RU" sz="2400" b="1" cap="all" dirty="0">
                <a:solidFill>
                  <a:srgbClr val="44546A"/>
                </a:solidFill>
              </a:rPr>
              <a:t>ПО </a:t>
            </a:r>
            <a:r>
              <a:rPr lang="ru-RU" sz="2400" b="1" cap="all" dirty="0" smtClean="0">
                <a:solidFill>
                  <a:srgbClr val="44546A"/>
                </a:solidFill>
              </a:rPr>
              <a:t>УМК </a:t>
            </a:r>
            <a:r>
              <a:rPr lang="ru-RU" sz="2400" b="1" cap="all" dirty="0">
                <a:solidFill>
                  <a:srgbClr val="44546A"/>
                </a:solidFill>
              </a:rPr>
              <a:t>«Школа России» </a:t>
            </a:r>
          </a:p>
          <a:p>
            <a:pPr marL="0" lvl="0" indent="0" algn="ctr">
              <a:buClr>
                <a:srgbClr val="ED7D31"/>
              </a:buClr>
              <a:buNone/>
            </a:pPr>
            <a:r>
              <a:rPr lang="ru-RU" sz="2400" dirty="0" smtClean="0">
                <a:solidFill>
                  <a:srgbClr val="44546A"/>
                </a:solidFill>
              </a:rPr>
              <a:t>План </a:t>
            </a:r>
            <a:r>
              <a:rPr lang="ru-RU" sz="2400" dirty="0">
                <a:solidFill>
                  <a:srgbClr val="44546A"/>
                </a:solidFill>
              </a:rPr>
              <a:t>приема в первые классы – </a:t>
            </a:r>
            <a:r>
              <a:rPr lang="ru-RU" sz="24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r>
              <a:rPr lang="ru-RU" sz="2400" dirty="0" smtClean="0">
                <a:solidFill>
                  <a:srgbClr val="44546A"/>
                </a:solidFill>
              </a:rPr>
              <a:t> </a:t>
            </a:r>
            <a:r>
              <a:rPr lang="ru-RU" sz="2400" dirty="0">
                <a:solidFill>
                  <a:srgbClr val="44546A"/>
                </a:solidFill>
              </a:rPr>
              <a:t>обучающихся </a:t>
            </a:r>
            <a:endParaRPr lang="ru-RU" sz="2400" dirty="0" smtClean="0">
              <a:solidFill>
                <a:srgbClr val="44546A"/>
              </a:solidFill>
            </a:endParaRPr>
          </a:p>
          <a:p>
            <a:pPr marL="0" lvl="0" indent="0" algn="ctr">
              <a:buClr>
                <a:srgbClr val="ED7D31"/>
              </a:buClr>
              <a:buNone/>
            </a:pPr>
            <a:r>
              <a:rPr lang="ru-RU" sz="2400" dirty="0" smtClean="0">
                <a:solidFill>
                  <a:srgbClr val="44546A"/>
                </a:solidFill>
              </a:rPr>
              <a:t>Количество </a:t>
            </a:r>
            <a:r>
              <a:rPr lang="ru-RU" sz="2400" dirty="0">
                <a:solidFill>
                  <a:srgbClr val="44546A"/>
                </a:solidFill>
              </a:rPr>
              <a:t>зачисленных детей  — </a:t>
            </a:r>
            <a:r>
              <a:rPr lang="ru-RU" sz="2400" b="1" cap="al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2400" dirty="0">
                <a:solidFill>
                  <a:srgbClr val="44546A"/>
                </a:solidFill>
              </a:rPr>
              <a:t> чел.</a:t>
            </a:r>
          </a:p>
          <a:p>
            <a:pPr marL="0" lvl="0" indent="0" algn="ctr">
              <a:buClr>
                <a:srgbClr val="ED7D31"/>
              </a:buClr>
              <a:buNone/>
            </a:pPr>
            <a:r>
              <a:rPr lang="ru-RU" sz="2400" dirty="0">
                <a:solidFill>
                  <a:srgbClr val="44546A"/>
                </a:solidFill>
              </a:rPr>
              <a:t>Количество вакантных мест  — </a:t>
            </a:r>
            <a:r>
              <a:rPr lang="ru-RU" sz="24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r>
              <a:rPr lang="ru-RU" sz="2400" dirty="0" smtClean="0">
                <a:solidFill>
                  <a:srgbClr val="44546A"/>
                </a:solidFill>
              </a:rPr>
              <a:t> </a:t>
            </a:r>
            <a:r>
              <a:rPr lang="ru-RU" sz="2400" dirty="0" smtClean="0">
                <a:solidFill>
                  <a:srgbClr val="44546A"/>
                </a:solidFill>
              </a:rPr>
              <a:t>чел.</a:t>
            </a:r>
            <a:endParaRPr lang="ru-RU" sz="2400" dirty="0">
              <a:solidFill>
                <a:srgbClr val="44546A"/>
              </a:solidFill>
            </a:endParaRP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042" y="648954"/>
            <a:ext cx="1476375" cy="1083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28814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/>
              <a:t>НОРМАТИВНЫЕ </a:t>
            </a:r>
            <a:r>
              <a:rPr lang="ru-RU" b="1" dirty="0" smtClean="0"/>
              <a:t>ДОКУМЕНТЫ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372" y="1850385"/>
            <a:ext cx="11477297" cy="4992575"/>
          </a:xfrm>
        </p:spPr>
        <p:txBody>
          <a:bodyPr>
            <a:noAutofit/>
          </a:bodyPr>
          <a:lstStyle/>
          <a:p>
            <a:r>
              <a:rPr lang="ru-RU" sz="1400" u="sng" dirty="0" smtClean="0">
                <a:solidFill>
                  <a:srgbClr val="0070C0"/>
                </a:solidFill>
              </a:rPr>
              <a:t>Федеральный закон от 27.07.2010 №210-ФЗ «Об организации предоставления государственных и муниципальных услуг»</a:t>
            </a:r>
          </a:p>
          <a:p>
            <a:r>
              <a:rPr lang="ru-RU" sz="1400" u="sng" dirty="0" smtClean="0">
                <a:solidFill>
                  <a:srgbClr val="0070C0"/>
                </a:solidFill>
              </a:rPr>
              <a:t>Федеральный </a:t>
            </a:r>
            <a:r>
              <a:rPr lang="ru-RU" sz="1400" u="sng" dirty="0">
                <a:solidFill>
                  <a:srgbClr val="0070C0"/>
                </a:solidFill>
              </a:rPr>
              <a:t>закон от 29.12.2012 № 273-ФЗ «Об образовании в РФ»;</a:t>
            </a:r>
          </a:p>
          <a:p>
            <a:r>
              <a:rPr lang="ru-RU" sz="1400" u="sng" dirty="0" smtClean="0">
                <a:solidFill>
                  <a:srgbClr val="0070C0"/>
                </a:solidFill>
              </a:rPr>
              <a:t>Приказ Министерства просвещения Российской Федерации от 02.09.2020 № 458 «Об утверждении Порядка приема на обучение по образовательным программам начального общего, основного общего и среднего общего образования»</a:t>
            </a:r>
          </a:p>
          <a:p>
            <a:r>
              <a:rPr lang="ru-RU" sz="1400" u="sng" dirty="0" smtClean="0">
                <a:solidFill>
                  <a:srgbClr val="0070C0"/>
                </a:solidFill>
              </a:rPr>
              <a:t>Приказ Министерства просвещения Российской Федерации от 30.08.2022 № 784 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02.09.2020 № 458»</a:t>
            </a:r>
          </a:p>
          <a:p>
            <a:r>
              <a:rPr lang="ru-RU" sz="1400" u="sng" dirty="0" smtClean="0">
                <a:solidFill>
                  <a:srgbClr val="0070C0"/>
                </a:solidFill>
              </a:rPr>
              <a:t>Приказ Министерства просвещения Российской Федерации от 23.01.2023 №47 «О внесении изменений в пункт 12 Порядка приема на обучение по образовательным программам начального общего, основного общего и среднего общего образования, утвержденного приказом Министерства просвещения Российской Федерации от 2 сентября 2020 г. № 458»</a:t>
            </a:r>
          </a:p>
          <a:p>
            <a:r>
              <a:rPr lang="ru-RU" sz="1400" u="sng" dirty="0" smtClean="0">
                <a:solidFill>
                  <a:srgbClr val="0070C0"/>
                </a:solidFill>
              </a:rPr>
              <a:t>Закон Ханты-Мансийского автономного округа - </a:t>
            </a:r>
            <a:r>
              <a:rPr lang="ru-RU" sz="1400" u="sng" dirty="0" err="1" smtClean="0">
                <a:solidFill>
                  <a:srgbClr val="0070C0"/>
                </a:solidFill>
              </a:rPr>
              <a:t>Югры</a:t>
            </a:r>
            <a:r>
              <a:rPr lang="ru-RU" sz="1400" u="sng" dirty="0" smtClean="0">
                <a:solidFill>
                  <a:srgbClr val="0070C0"/>
                </a:solidFill>
              </a:rPr>
              <a:t> от 01.07.2013 №68-оз «Об образовании в Ханты-Мансийском автономном округе - </a:t>
            </a:r>
            <a:r>
              <a:rPr lang="ru-RU" sz="1400" u="sng" dirty="0" err="1" smtClean="0">
                <a:solidFill>
                  <a:srgbClr val="0070C0"/>
                </a:solidFill>
              </a:rPr>
              <a:t>Югре</a:t>
            </a:r>
            <a:r>
              <a:rPr lang="ru-RU" sz="1400" u="sng" dirty="0" smtClean="0">
                <a:solidFill>
                  <a:srgbClr val="0070C0"/>
                </a:solidFill>
              </a:rPr>
              <a:t>»</a:t>
            </a:r>
          </a:p>
          <a:p>
            <a:r>
              <a:rPr lang="ru-RU" sz="1400" u="sng" dirty="0" smtClean="0">
                <a:solidFill>
                  <a:srgbClr val="0070C0"/>
                </a:solidFill>
              </a:rPr>
              <a:t>Приказ </a:t>
            </a:r>
            <a:r>
              <a:rPr lang="ru-RU" sz="1400" u="sng" dirty="0" smtClean="0">
                <a:solidFill>
                  <a:srgbClr val="0070C0"/>
                </a:solidFill>
              </a:rPr>
              <a:t>администрации города </a:t>
            </a:r>
            <a:r>
              <a:rPr lang="ru-RU" sz="1400" u="sng" dirty="0" err="1" smtClean="0">
                <a:solidFill>
                  <a:srgbClr val="0070C0"/>
                </a:solidFill>
              </a:rPr>
              <a:t>Мегиона</a:t>
            </a:r>
            <a:r>
              <a:rPr lang="ru-RU" sz="1400" u="sng" dirty="0" smtClean="0">
                <a:solidFill>
                  <a:srgbClr val="0070C0"/>
                </a:solidFill>
              </a:rPr>
              <a:t> от </a:t>
            </a:r>
            <a:r>
              <a:rPr lang="ru-RU" sz="1400" u="sng" dirty="0" smtClean="0">
                <a:solidFill>
                  <a:srgbClr val="0070C0"/>
                </a:solidFill>
              </a:rPr>
              <a:t>27.02.2025 №113 «О подготовке и проведению приемных кампаний по зачислению в первые классы образовательных организаций города </a:t>
            </a:r>
            <a:r>
              <a:rPr lang="ru-RU" sz="1400" u="sng" dirty="0" err="1" smtClean="0">
                <a:solidFill>
                  <a:srgbClr val="0070C0"/>
                </a:solidFill>
              </a:rPr>
              <a:t>Мегиона</a:t>
            </a:r>
            <a:r>
              <a:rPr lang="ru-RU" sz="1400" u="sng" dirty="0" smtClean="0">
                <a:solidFill>
                  <a:srgbClr val="0070C0"/>
                </a:solidFill>
              </a:rPr>
              <a:t> на 2025-2026 учебный год»</a:t>
            </a:r>
            <a:endParaRPr lang="ru-RU" sz="1400" u="sng" dirty="0">
              <a:solidFill>
                <a:srgbClr val="0070C0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  <a:hlinkClick r:id="rId2"/>
              </a:rPr>
              <a:t>Постановление </a:t>
            </a:r>
            <a:r>
              <a:rPr lang="ru-RU" sz="1400" dirty="0" smtClean="0">
                <a:solidFill>
                  <a:schemeClr val="tx1"/>
                </a:solidFill>
                <a:hlinkClick r:id="rId2"/>
              </a:rPr>
              <a:t>от 04.02.2025 №176 "О закреплении муниципальных общеобразовательных организаций за конкретными территориями, в целях обеспечения приёма </a:t>
            </a:r>
            <a:r>
              <a:rPr lang="ru-RU" sz="1400" dirty="0" smtClean="0">
                <a:solidFill>
                  <a:schemeClr val="tx1"/>
                </a:solidFill>
                <a:hlinkClick r:id="rId2"/>
              </a:rPr>
              <a:t>граждан в общеобразовательные организации для получения общего образования соответствующего уровня"</a:t>
            </a:r>
          </a:p>
          <a:p>
            <a:r>
              <a:rPr lang="ru-RU" sz="1400" dirty="0" smtClean="0">
                <a:solidFill>
                  <a:schemeClr val="tx1"/>
                </a:solidFill>
                <a:hlinkClick r:id="rId3"/>
              </a:rPr>
              <a:t>Правила  приема </a:t>
            </a:r>
            <a:r>
              <a:rPr lang="ru-RU" sz="1400" dirty="0">
                <a:solidFill>
                  <a:schemeClr val="tx1"/>
                </a:solidFill>
                <a:hlinkClick r:id="rId3"/>
              </a:rPr>
              <a:t>на обучение по образовательным программам начального общего, основного общего и среднего общего </a:t>
            </a:r>
            <a:r>
              <a:rPr lang="ru-RU" sz="1400" dirty="0" smtClean="0">
                <a:solidFill>
                  <a:schemeClr val="tx1"/>
                </a:solidFill>
                <a:hlinkClick r:id="rId3"/>
              </a:rPr>
              <a:t>образования</a:t>
            </a:r>
            <a:endParaRPr lang="ru-RU" sz="24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3164" y="631657"/>
            <a:ext cx="1481137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7203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/>
              <a:t>Приём в 1 </a:t>
            </a:r>
            <a:r>
              <a:rPr lang="ru-RU" b="1" dirty="0" smtClean="0"/>
              <a:t>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841" y="1880942"/>
            <a:ext cx="11477297" cy="3678303"/>
          </a:xfrm>
        </p:spPr>
        <p:txBody>
          <a:bodyPr anchor="t">
            <a:noAutofit/>
          </a:bodyPr>
          <a:lstStyle/>
          <a:p>
            <a:pPr marL="0" indent="0" algn="ctr">
              <a:buNone/>
            </a:pPr>
            <a:r>
              <a:rPr lang="ru-RU" b="1" dirty="0"/>
              <a:t>Заявление о приеме на обучение и документы для приема на обучение, </a:t>
            </a:r>
            <a:r>
              <a:rPr lang="ru-RU" b="1" dirty="0" smtClean="0"/>
              <a:t>подаются </a:t>
            </a:r>
            <a:r>
              <a:rPr lang="ru-RU" b="1" dirty="0"/>
              <a:t>одним из следующих способов:</a:t>
            </a:r>
          </a:p>
          <a:p>
            <a:r>
              <a:rPr lang="ru-RU" dirty="0"/>
              <a:t>лично в общеобразовательную организацию;</a:t>
            </a:r>
          </a:p>
          <a:p>
            <a:r>
              <a:rPr lang="ru-RU" dirty="0"/>
              <a:t>через операторов почтовой связи общего пользования заказным письмом с уведомлением о вручении;</a:t>
            </a:r>
          </a:p>
          <a:p>
            <a:r>
              <a:rPr lang="ru-RU" dirty="0"/>
              <a:t>в электронной форме (документ на бумажном носителе, преобразованный в электронную форму путем сканирования или фотографирования с обеспечением машиночитаемого распознавания его реквизитов) посредством электронной почты общеобразовательной организации или электронной информационной системы общеобразовательной организации, в том числе с использованием функционала официального сайта общеобразовательной организации в сети Интернет или иным способом с использованием сети Интернет;</a:t>
            </a:r>
          </a:p>
          <a:p>
            <a:r>
              <a:rPr lang="ru-RU" dirty="0"/>
              <a:t>с использованием функционала (сервисов) региональных порталов государственных и муниципальных услуг, являющихся государственными информационными системами субъектов Российской Федерации, созданными органами государственной власти субъектов Российской Федерации (при наличии</a:t>
            </a:r>
            <a:r>
              <a:rPr lang="ru-RU" dirty="0" smtClean="0"/>
              <a:t>), </a:t>
            </a:r>
            <a:r>
              <a:rPr lang="ru-RU" dirty="0"/>
              <a:t>«Государственные и муниципальные услуги (функции) </a:t>
            </a:r>
            <a:r>
              <a:rPr lang="en-US" dirty="0"/>
              <a:t> </a:t>
            </a:r>
            <a:r>
              <a:rPr lang="en-US" u="sng" dirty="0">
                <a:hlinkClick r:id="rId2"/>
              </a:rPr>
              <a:t>https://www.gosuslugi.ru/</a:t>
            </a:r>
            <a:r>
              <a:rPr lang="ru-RU" dirty="0"/>
              <a:t> (далее – Портал).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94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smtClean="0"/>
              <a:t>Приём в 1 класс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943100"/>
            <a:ext cx="11029615" cy="426851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2400" dirty="0"/>
              <a:t>Прием в </a:t>
            </a:r>
            <a:r>
              <a:rPr lang="ru-RU" sz="2400" dirty="0" smtClean="0"/>
              <a:t>первый класс общеобразовательной организации включает</a:t>
            </a:r>
            <a:r>
              <a:rPr lang="ru-RU" sz="2400" b="1" dirty="0" smtClean="0"/>
              <a:t> </a:t>
            </a:r>
            <a:r>
              <a:rPr lang="ru-RU" sz="2400" b="1" dirty="0"/>
              <a:t>три процедуры</a:t>
            </a:r>
            <a:r>
              <a:rPr lang="ru-RU" sz="2400" dirty="0"/>
              <a:t>:</a:t>
            </a:r>
          </a:p>
          <a:p>
            <a:r>
              <a:rPr lang="ru-RU" sz="2400" dirty="0" smtClean="0"/>
              <a:t>подача </a:t>
            </a:r>
            <a:r>
              <a:rPr lang="ru-RU" sz="2400" b="1" dirty="0"/>
              <a:t>электронного заявления </a:t>
            </a:r>
            <a:r>
              <a:rPr lang="ru-RU" sz="2400" dirty="0"/>
              <a:t>родителями (законными представителями) детей </a:t>
            </a:r>
            <a:r>
              <a:rPr lang="ru-RU" sz="2400" dirty="0" smtClean="0"/>
              <a:t>(</a:t>
            </a:r>
            <a:r>
              <a:rPr lang="ru-RU" sz="2400" dirty="0"/>
              <a:t>к заявлению возможно прикрепить электронные образы документов);</a:t>
            </a:r>
          </a:p>
          <a:p>
            <a:r>
              <a:rPr lang="ru-RU" sz="2400" dirty="0" smtClean="0"/>
              <a:t>предоставление </a:t>
            </a:r>
            <a:r>
              <a:rPr lang="ru-RU" sz="2400" dirty="0"/>
              <a:t>оригиналов документов в </a:t>
            </a:r>
            <a:r>
              <a:rPr lang="ru-RU" sz="2400" dirty="0" smtClean="0"/>
              <a:t>общеобразовательную организацию (в течении 3-х рабочих дней после подачи заявления);</a:t>
            </a:r>
            <a:endParaRPr lang="ru-RU" sz="2400" dirty="0"/>
          </a:p>
          <a:p>
            <a:r>
              <a:rPr lang="ru-RU" sz="2400" dirty="0" smtClean="0"/>
              <a:t>принятие общеобразовательной </a:t>
            </a:r>
            <a:r>
              <a:rPr lang="ru-RU" sz="2400" dirty="0"/>
              <a:t>организацией решения о зачислении ребенка в первый класс или об отказе в зачислении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8623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Этапы подачи заявлений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981" y="2497875"/>
            <a:ext cx="11029615" cy="4222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FF0000"/>
                </a:solidFill>
              </a:rPr>
              <a:t>О</a:t>
            </a:r>
            <a:r>
              <a:rPr lang="ru-RU" sz="2800" b="1" dirty="0" smtClean="0">
                <a:solidFill>
                  <a:srgbClr val="FF0000"/>
                </a:solidFill>
              </a:rPr>
              <a:t>бращаем </a:t>
            </a:r>
            <a:r>
              <a:rPr lang="ru-RU" sz="2800" b="1" dirty="0">
                <a:solidFill>
                  <a:srgbClr val="FF0000"/>
                </a:solidFill>
              </a:rPr>
              <a:t>Ваше внимание</a:t>
            </a:r>
            <a:r>
              <a:rPr lang="ru-RU" sz="2800" dirty="0">
                <a:solidFill>
                  <a:srgbClr val="FF0000"/>
                </a:solidFill>
              </a:rPr>
              <a:t>, </a:t>
            </a:r>
            <a:r>
              <a:rPr lang="ru-RU" sz="2800" dirty="0"/>
              <a:t>что прием электронных заявлений и последующее предоставление документов в </a:t>
            </a:r>
            <a:r>
              <a:rPr lang="ru-RU" sz="2800" dirty="0" smtClean="0"/>
              <a:t>общеобразовательную </a:t>
            </a:r>
            <a:r>
              <a:rPr lang="ru-RU" sz="2800" dirty="0"/>
              <a:t>организацию осуществляется </a:t>
            </a:r>
            <a:r>
              <a:rPr lang="ru-RU" sz="2800" b="1" dirty="0">
                <a:solidFill>
                  <a:srgbClr val="FF0000"/>
                </a:solidFill>
              </a:rPr>
              <a:t>в два этапа: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2800" b="1" cap="al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этап </a:t>
            </a:r>
            <a:r>
              <a:rPr lang="ru-RU" sz="28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(25.03</a:t>
            </a:r>
            <a:r>
              <a:rPr lang="ru-RU" sz="28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30.06</a:t>
            </a:r>
            <a:r>
              <a:rPr lang="ru-RU" sz="2800" b="1" cap="al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2800" b="1" dirty="0"/>
              <a:t>-  </a:t>
            </a:r>
            <a:r>
              <a:rPr lang="ru-RU" sz="2800" dirty="0"/>
              <a:t>подача заявлений гражданами, чьи дети имеют </a:t>
            </a:r>
            <a:r>
              <a:rPr lang="ru-RU" sz="2800" dirty="0">
                <a:solidFill>
                  <a:srgbClr val="FF0000"/>
                </a:solidFill>
              </a:rPr>
              <a:t>преимущественное право</a:t>
            </a:r>
            <a:r>
              <a:rPr lang="ru-RU" sz="2800" dirty="0"/>
              <a:t> при приеме в </a:t>
            </a:r>
            <a:r>
              <a:rPr lang="ru-RU" sz="2800" dirty="0" smtClean="0"/>
              <a:t>общеобразовательную </a:t>
            </a:r>
            <a:r>
              <a:rPr lang="ru-RU" sz="2800" dirty="0"/>
              <a:t>организацию и чьи дети проживают </a:t>
            </a:r>
            <a:r>
              <a:rPr lang="ru-RU" sz="2800" b="1" dirty="0" smtClean="0">
                <a:solidFill>
                  <a:srgbClr val="FF0000"/>
                </a:solidFill>
              </a:rPr>
              <a:t>на </a:t>
            </a:r>
            <a:r>
              <a:rPr lang="ru-RU" sz="2800" b="1" dirty="0">
                <a:solidFill>
                  <a:srgbClr val="FF0000"/>
                </a:solidFill>
              </a:rPr>
              <a:t>закрепленной территории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800" b="1" cap="al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этап </a:t>
            </a:r>
            <a:r>
              <a:rPr lang="ru-RU" sz="28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(06.07. – 05.09.) </a:t>
            </a:r>
            <a:r>
              <a:rPr lang="ru-RU" sz="2800" dirty="0"/>
              <a:t>– подача заявлений гражданами, чьи дети не проживают на закрепленной </a:t>
            </a:r>
            <a:r>
              <a:rPr lang="ru-RU" sz="2800" dirty="0" smtClean="0"/>
              <a:t>территории. </a:t>
            </a:r>
            <a:r>
              <a:rPr lang="ru-RU" sz="2800" u="sng" dirty="0" smtClean="0"/>
              <a:t>Основные </a:t>
            </a:r>
            <a:r>
              <a:rPr lang="ru-RU" sz="2800" u="sng" dirty="0"/>
              <a:t>критерии приема: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наличие свободных мест, дата подачи заявления (при наличии свободных мест).</a:t>
            </a:r>
          </a:p>
          <a:p>
            <a:pPr marL="0" indent="0">
              <a:buNone/>
            </a:pP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3166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/>
              <a:t>Категории детей, имеющих</a:t>
            </a:r>
            <a:br>
              <a:rPr lang="ru-RU" b="1" dirty="0"/>
            </a:br>
            <a:r>
              <a:rPr lang="ru-RU" b="1" dirty="0"/>
              <a:t> </a:t>
            </a:r>
            <a:r>
              <a:rPr lang="ru-RU" b="1" dirty="0" smtClean="0"/>
              <a:t>преимущественное  </a:t>
            </a:r>
            <a:r>
              <a:rPr lang="ru-RU" b="1" dirty="0"/>
              <a:t>право при зачислении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780" y="1797270"/>
            <a:ext cx="11634951" cy="48242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b="1" dirty="0"/>
              <a:t>Категории детей, имеющих первоочередное право при зачислении</a:t>
            </a:r>
            <a:r>
              <a:rPr lang="ru-RU" dirty="0"/>
              <a:t> в </a:t>
            </a:r>
            <a:r>
              <a:rPr lang="ru-RU" dirty="0" smtClean="0"/>
              <a:t>первый класс общеобразовательной организации, </a:t>
            </a:r>
            <a:r>
              <a:rPr lang="ru-RU" dirty="0"/>
              <a:t>указаны в следующих документах:</a:t>
            </a:r>
          </a:p>
          <a:p>
            <a:r>
              <a:rPr lang="ru-RU" dirty="0" smtClean="0"/>
              <a:t>детям, проживающим в одной семье и имеющим общее место жительства с их братьями и (или) сестрами, обучающимися в данной общеобразовательной организации,</a:t>
            </a:r>
          </a:p>
          <a:p>
            <a:r>
              <a:rPr lang="ru-RU" dirty="0" smtClean="0"/>
              <a:t>детям сотрудника, погибшего (умершего) при выполнении задач в специальной военной операции либо позднее указанного периода, но вследствие увечья (ранения, травмы, контузии) или заболевания, полученных при выполнении задач в ходе проведения специальной военной операции, в том числе усыновленным (удочеренным) или находящимся под опекой или попечительством в семье, включая приемную семью либо в случаях, предусмотренных законами субъектов Российской Федерации, патронатную семью,</a:t>
            </a:r>
          </a:p>
          <a:p>
            <a:r>
              <a:rPr lang="ru-RU" dirty="0" smtClean="0"/>
              <a:t>детям, указанным в части 6 статьи 46 Федерального закона от 7 февраля 2011 г. № 3-ФЗ "О полиции", </a:t>
            </a:r>
          </a:p>
          <a:p>
            <a:r>
              <a:rPr lang="ru-RU" dirty="0" smtClean="0"/>
              <a:t>детям сотрудников органов внутренних дел, не являющихся сотрудниками полиции, </a:t>
            </a:r>
          </a:p>
          <a:p>
            <a:r>
              <a:rPr lang="ru-RU" dirty="0" smtClean="0"/>
              <a:t>детям, указанным в части 14 статьи 3 Федерального закона от 30 декабря 2012 г. № 283-ФЗ "О социальных гарантиях сотрудникам некоторых федеральных органов исполнительной власти и внесении изменений в законодательные акты Российской Федерации"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0232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483577"/>
            <a:ext cx="11029616" cy="1872761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/>
              <a:t>Территории, </a:t>
            </a:r>
            <a:br>
              <a:rPr lang="ru-RU" sz="2000" b="1" dirty="0" smtClean="0"/>
            </a:br>
            <a:r>
              <a:rPr lang="ru-RU" sz="2000" b="1" dirty="0" smtClean="0"/>
              <a:t>закрепленные </a:t>
            </a:r>
            <a:r>
              <a:rPr lang="ru-RU" sz="2000" b="1" dirty="0"/>
              <a:t>за </a:t>
            </a:r>
            <a:r>
              <a:rPr lang="ru-RU" sz="2000" b="1" dirty="0" smtClean="0"/>
              <a:t>МАОУ «СОШ №3 имени Ивана Ивановича </a:t>
            </a:r>
            <a:r>
              <a:rPr lang="ru-RU" sz="2000" b="1" dirty="0" err="1" smtClean="0"/>
              <a:t>Рынкового</a:t>
            </a:r>
            <a:r>
              <a:rPr lang="ru-RU" sz="2000" b="1" dirty="0" smtClean="0"/>
              <a:t>»</a:t>
            </a:r>
            <a:br>
              <a:rPr lang="ru-RU" sz="2000" b="1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ru-RU" sz="2800" dirty="0" smtClean="0"/>
              <a:t>улица Заречная: 1, 1/1, 1/2, 1/3, 4, 15, 15/1, 17/1, 17/2, 19, 19/1, 19/2, 19/3, 21, 21/1, 21/2, 21/3, 25, 25/1, 25/2, 27, 27/1, 27/2, 27/3, 29, 29/1, 33, 35;</a:t>
            </a:r>
          </a:p>
          <a:p>
            <a:r>
              <a:rPr lang="ru-RU" sz="2800" dirty="0" smtClean="0"/>
              <a:t>улица Нефтяников: 13, 14, 21/1, 22, 23, 27/1, 29;</a:t>
            </a:r>
          </a:p>
          <a:p>
            <a:r>
              <a:rPr lang="ru-RU" sz="2800" dirty="0" smtClean="0"/>
              <a:t>улица Садовая: 9, 9а, 11, 13, 15/4, 16, 16/1, 17, 17/1, 18, 18/1, 18/2, 19, 19/1, 19/2, 20а,20/4, 21, 21/1, 21/2, 23, 24, 24/2, 25, 25а, 25/1, 25/3, 26, 26а, 27, 28/5, 29/1, 30/1, 30/4, 30/5, 33, 34, 35;</a:t>
            </a:r>
          </a:p>
          <a:p>
            <a:r>
              <a:rPr lang="ru-RU" sz="2800" dirty="0" smtClean="0"/>
              <a:t>улица Чехова: 1, 1/1, 2, 6, 6а, 7, 8, 9а, 9б, 10, 11а, 11, 13, 15.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88584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386862"/>
            <a:ext cx="11029616" cy="1547446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Подача </a:t>
            </a:r>
            <a:r>
              <a:rPr lang="ru-RU" b="1" dirty="0"/>
              <a:t>электронного заявления в первый класс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родителями (законными представителями) детей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6218" y="2506674"/>
            <a:ext cx="11495216" cy="45485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 </a:t>
            </a:r>
            <a:r>
              <a:rPr lang="ru-RU" sz="2400" dirty="0" smtClean="0"/>
              <a:t>Подача </a:t>
            </a:r>
            <a:r>
              <a:rPr lang="ru-RU" sz="2400" dirty="0"/>
              <a:t>заявлений в первые классы </a:t>
            </a:r>
            <a:r>
              <a:rPr lang="ru-RU" sz="2400" dirty="0" smtClean="0"/>
              <a:t>общеобразовательной организации </a:t>
            </a:r>
            <a:r>
              <a:rPr lang="ru-RU" sz="2400" b="1" dirty="0" smtClean="0"/>
              <a:t>в </a:t>
            </a:r>
            <a:r>
              <a:rPr lang="ru-RU" sz="2400" b="1" dirty="0"/>
              <a:t>электронном виде</a:t>
            </a:r>
            <a:r>
              <a:rPr lang="ru-RU" sz="2400" dirty="0"/>
              <a:t> </a:t>
            </a:r>
            <a:r>
              <a:rPr lang="ru-RU" sz="2400" dirty="0" smtClean="0"/>
              <a:t>через </a:t>
            </a:r>
            <a:r>
              <a:rPr lang="ru-RU" sz="2400" dirty="0"/>
              <a:t>портал «Государственные и муниципальные услуги (функции) </a:t>
            </a:r>
            <a:r>
              <a:rPr lang="en-US" sz="2400" dirty="0"/>
              <a:t> </a:t>
            </a:r>
            <a:r>
              <a:rPr lang="en-US" sz="2400" u="sng" dirty="0">
                <a:hlinkClick r:id="rId2"/>
              </a:rPr>
              <a:t>https://www.gosuslugi.ru</a:t>
            </a:r>
            <a:r>
              <a:rPr lang="en-US" sz="2400" u="sng" dirty="0" smtClean="0">
                <a:hlinkClick r:id="rId2"/>
              </a:rPr>
              <a:t>/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ru-RU" sz="2400" dirty="0"/>
              <a:t>далее – Портал).</a:t>
            </a:r>
          </a:p>
          <a:p>
            <a:pPr algn="just"/>
            <a:r>
              <a:rPr lang="ru-RU" sz="2400" dirty="0"/>
              <a:t>К заявлению родитель (законный представитель) ребенка имеет возможность прикрепить электронные образы документов. Это не обязательное требование, а возможность.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При обращении на Портал электронное заявление заполняется непосредственно родителем (законным представителем) </a:t>
            </a:r>
            <a:r>
              <a:rPr lang="ru-RU" sz="2400" dirty="0" smtClean="0"/>
              <a:t>ребенка.</a:t>
            </a:r>
            <a:endParaRPr lang="ru-RU" sz="2400" dirty="0"/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Обращаем </a:t>
            </a:r>
            <a:r>
              <a:rPr lang="ru-RU" sz="2400" b="1" dirty="0">
                <a:solidFill>
                  <a:srgbClr val="FF0000"/>
                </a:solidFill>
              </a:rPr>
              <a:t>Ваше внимание, что посещение детьми занятий по подготовке к школе, организуемых в образовательных организациях как на платной, так и на безвозмездной основе, не является основанием для преимущественного приема </a:t>
            </a:r>
            <a:r>
              <a:rPr lang="ru-RU" sz="2400" b="1" dirty="0" smtClean="0">
                <a:solidFill>
                  <a:srgbClr val="FF0000"/>
                </a:solidFill>
              </a:rPr>
              <a:t>в </a:t>
            </a:r>
            <a:r>
              <a:rPr lang="ru-RU" sz="2400" b="1" dirty="0">
                <a:solidFill>
                  <a:srgbClr val="FF0000"/>
                </a:solidFill>
              </a:rPr>
              <a:t>образовательную организацию.</a:t>
            </a:r>
          </a:p>
          <a:p>
            <a:pPr marL="0" indent="0" algn="just">
              <a:buNone/>
            </a:pPr>
            <a:r>
              <a:rPr lang="ru-RU" sz="2400" b="1" dirty="0"/>
              <a:t> 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2895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Другая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2599E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ивиденд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ветящийся край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2149</TotalTime>
  <Words>1403</Words>
  <Application>Microsoft Office PowerPoint</Application>
  <PresentationFormat>Произвольный</PresentationFormat>
  <Paragraphs>136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Дивиденд</vt:lpstr>
      <vt:lpstr> </vt:lpstr>
      <vt:lpstr>1 класс в 2025-2026 учебном году </vt:lpstr>
      <vt:lpstr>НОРМАТИВНЫЕ ДОКУМЕНТЫ </vt:lpstr>
      <vt:lpstr>Приём в 1 класс</vt:lpstr>
      <vt:lpstr>Приём в 1 класс</vt:lpstr>
      <vt:lpstr>Этапы подачи заявлений</vt:lpstr>
      <vt:lpstr>Категории детей, имеющих  преимущественное  право при зачислении </vt:lpstr>
      <vt:lpstr>Территории,  закрепленные за МАОУ «СОШ №3 имени Ивана Ивановича Рынкового»   </vt:lpstr>
      <vt:lpstr> Подача электронного заявления в первый класс родителями (законными представителями) детей </vt:lpstr>
      <vt:lpstr>Особенности подачи электронного заявления через Портал </vt:lpstr>
      <vt:lpstr>Особенности подачи электронного заявления через Портал</vt:lpstr>
      <vt:lpstr>Предоставление документов в образовательную организацию</vt:lpstr>
      <vt:lpstr>Предоставление документов в общеобразовательную организацию</vt:lpstr>
      <vt:lpstr>Основания для отказа в приёме документов</vt:lpstr>
      <vt:lpstr>ГРАФИК ПРИЕМА ДОКУМЕНТОВ: </vt:lpstr>
      <vt:lpstr>Комплектование классов</vt:lpstr>
      <vt:lpstr>Слайд 17</vt:lpstr>
      <vt:lpstr>ЖДЕМ ВАС и ваших детей в нашей школе!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Кошка</dc:creator>
  <cp:lastModifiedBy>DSP-110</cp:lastModifiedBy>
  <cp:revision>167</cp:revision>
  <dcterms:created xsi:type="dcterms:W3CDTF">2020-06-07T09:15:43Z</dcterms:created>
  <dcterms:modified xsi:type="dcterms:W3CDTF">2025-03-03T09:03:41Z</dcterms:modified>
</cp:coreProperties>
</file>